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58" r:id="rId7"/>
  </p:sldIdLst>
  <p:sldSz cx="9144000" cy="6858000" type="screen4x3"/>
  <p:notesSz cx="6761163" cy="99425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C1B9D00-74EE-4FF7-9362-C78C482560B8}" type="datetimeFigureOut">
              <a:rPr lang="de-DE" smtClean="0"/>
              <a:t>21.04.2016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DAE600F-83E4-49A3-AADD-DCE28CE17B9A}" type="slidenum">
              <a:rPr lang="de-DE" smtClean="0"/>
              <a:t>‹Nr.›</a:t>
            </a:fld>
            <a:endParaRPr lang="de-DE"/>
          </a:p>
        </p:txBody>
      </p:sp>
    </p:spTree>
    <p:extLst>
      <p:ext uri="{BB962C8B-B14F-4D97-AF65-F5344CB8AC3E}">
        <p14:creationId xmlns:p14="http://schemas.microsoft.com/office/powerpoint/2010/main" val="1153769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C1B9D00-74EE-4FF7-9362-C78C482560B8}" type="datetimeFigureOut">
              <a:rPr lang="de-DE" smtClean="0"/>
              <a:t>21.04.2016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DAE600F-83E4-49A3-AADD-DCE28CE17B9A}" type="slidenum">
              <a:rPr lang="de-DE" smtClean="0"/>
              <a:t>‹Nr.›</a:t>
            </a:fld>
            <a:endParaRPr lang="de-DE"/>
          </a:p>
        </p:txBody>
      </p:sp>
    </p:spTree>
    <p:extLst>
      <p:ext uri="{BB962C8B-B14F-4D97-AF65-F5344CB8AC3E}">
        <p14:creationId xmlns:p14="http://schemas.microsoft.com/office/powerpoint/2010/main" val="1563230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C1B9D00-74EE-4FF7-9362-C78C482560B8}" type="datetimeFigureOut">
              <a:rPr lang="de-DE" smtClean="0"/>
              <a:t>21.04.2016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DAE600F-83E4-49A3-AADD-DCE28CE17B9A}" type="slidenum">
              <a:rPr lang="de-DE" smtClean="0"/>
              <a:t>‹Nr.›</a:t>
            </a:fld>
            <a:endParaRPr lang="de-DE"/>
          </a:p>
        </p:txBody>
      </p:sp>
    </p:spTree>
    <p:extLst>
      <p:ext uri="{BB962C8B-B14F-4D97-AF65-F5344CB8AC3E}">
        <p14:creationId xmlns:p14="http://schemas.microsoft.com/office/powerpoint/2010/main" val="983269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C1B9D00-74EE-4FF7-9362-C78C482560B8}" type="datetimeFigureOut">
              <a:rPr lang="de-DE" smtClean="0"/>
              <a:t>21.04.2016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DAE600F-83E4-49A3-AADD-DCE28CE17B9A}" type="slidenum">
              <a:rPr lang="de-DE" smtClean="0"/>
              <a:t>‹Nr.›</a:t>
            </a:fld>
            <a:endParaRPr lang="de-DE"/>
          </a:p>
        </p:txBody>
      </p:sp>
    </p:spTree>
    <p:extLst>
      <p:ext uri="{BB962C8B-B14F-4D97-AF65-F5344CB8AC3E}">
        <p14:creationId xmlns:p14="http://schemas.microsoft.com/office/powerpoint/2010/main" val="360147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C1B9D00-74EE-4FF7-9362-C78C482560B8}" type="datetimeFigureOut">
              <a:rPr lang="de-DE" smtClean="0"/>
              <a:t>21.04.2016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DAE600F-83E4-49A3-AADD-DCE28CE17B9A}" type="slidenum">
              <a:rPr lang="de-DE" smtClean="0"/>
              <a:t>‹Nr.›</a:t>
            </a:fld>
            <a:endParaRPr lang="de-DE"/>
          </a:p>
        </p:txBody>
      </p:sp>
    </p:spTree>
    <p:extLst>
      <p:ext uri="{BB962C8B-B14F-4D97-AF65-F5344CB8AC3E}">
        <p14:creationId xmlns:p14="http://schemas.microsoft.com/office/powerpoint/2010/main" val="2706781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C1B9D00-74EE-4FF7-9362-C78C482560B8}" type="datetimeFigureOut">
              <a:rPr lang="de-DE" smtClean="0"/>
              <a:t>21.04.2016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DAE600F-83E4-49A3-AADD-DCE28CE17B9A}" type="slidenum">
              <a:rPr lang="de-DE" smtClean="0"/>
              <a:t>‹Nr.›</a:t>
            </a:fld>
            <a:endParaRPr lang="de-DE"/>
          </a:p>
        </p:txBody>
      </p:sp>
    </p:spTree>
    <p:extLst>
      <p:ext uri="{BB962C8B-B14F-4D97-AF65-F5344CB8AC3E}">
        <p14:creationId xmlns:p14="http://schemas.microsoft.com/office/powerpoint/2010/main" val="360189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C1B9D00-74EE-4FF7-9362-C78C482560B8}" type="datetimeFigureOut">
              <a:rPr lang="de-DE" smtClean="0"/>
              <a:t>21.04.2016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DAE600F-83E4-49A3-AADD-DCE28CE17B9A}" type="slidenum">
              <a:rPr lang="de-DE" smtClean="0"/>
              <a:t>‹Nr.›</a:t>
            </a:fld>
            <a:endParaRPr lang="de-DE"/>
          </a:p>
        </p:txBody>
      </p:sp>
    </p:spTree>
    <p:extLst>
      <p:ext uri="{BB962C8B-B14F-4D97-AF65-F5344CB8AC3E}">
        <p14:creationId xmlns:p14="http://schemas.microsoft.com/office/powerpoint/2010/main" val="141261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C1B9D00-74EE-4FF7-9362-C78C482560B8}" type="datetimeFigureOut">
              <a:rPr lang="de-DE" smtClean="0"/>
              <a:t>21.04.2016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DAE600F-83E4-49A3-AADD-DCE28CE17B9A}" type="slidenum">
              <a:rPr lang="de-DE" smtClean="0"/>
              <a:t>‹Nr.›</a:t>
            </a:fld>
            <a:endParaRPr lang="de-DE"/>
          </a:p>
        </p:txBody>
      </p:sp>
    </p:spTree>
    <p:extLst>
      <p:ext uri="{BB962C8B-B14F-4D97-AF65-F5344CB8AC3E}">
        <p14:creationId xmlns:p14="http://schemas.microsoft.com/office/powerpoint/2010/main" val="36727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C1B9D00-74EE-4FF7-9362-C78C482560B8}" type="datetimeFigureOut">
              <a:rPr lang="de-DE" smtClean="0"/>
              <a:t>21.04.2016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DAE600F-83E4-49A3-AADD-DCE28CE17B9A}" type="slidenum">
              <a:rPr lang="de-DE" smtClean="0"/>
              <a:t>‹Nr.›</a:t>
            </a:fld>
            <a:endParaRPr lang="de-DE"/>
          </a:p>
        </p:txBody>
      </p:sp>
    </p:spTree>
    <p:extLst>
      <p:ext uri="{BB962C8B-B14F-4D97-AF65-F5344CB8AC3E}">
        <p14:creationId xmlns:p14="http://schemas.microsoft.com/office/powerpoint/2010/main" val="1318942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C1B9D00-74EE-4FF7-9362-C78C482560B8}" type="datetimeFigureOut">
              <a:rPr lang="de-DE" smtClean="0"/>
              <a:t>21.04.2016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DAE600F-83E4-49A3-AADD-DCE28CE17B9A}" type="slidenum">
              <a:rPr lang="de-DE" smtClean="0"/>
              <a:t>‹Nr.›</a:t>
            </a:fld>
            <a:endParaRPr lang="de-DE"/>
          </a:p>
        </p:txBody>
      </p:sp>
    </p:spTree>
    <p:extLst>
      <p:ext uri="{BB962C8B-B14F-4D97-AF65-F5344CB8AC3E}">
        <p14:creationId xmlns:p14="http://schemas.microsoft.com/office/powerpoint/2010/main" val="1657593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C1B9D00-74EE-4FF7-9362-C78C482560B8}" type="datetimeFigureOut">
              <a:rPr lang="de-DE" smtClean="0"/>
              <a:t>21.04.2016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DAE600F-83E4-49A3-AADD-DCE28CE17B9A}" type="slidenum">
              <a:rPr lang="de-DE" smtClean="0"/>
              <a:t>‹Nr.›</a:t>
            </a:fld>
            <a:endParaRPr lang="de-DE"/>
          </a:p>
        </p:txBody>
      </p:sp>
    </p:spTree>
    <p:extLst>
      <p:ext uri="{BB962C8B-B14F-4D97-AF65-F5344CB8AC3E}">
        <p14:creationId xmlns:p14="http://schemas.microsoft.com/office/powerpoint/2010/main" val="392129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B9D00-74EE-4FF7-9362-C78C482560B8}" type="datetimeFigureOut">
              <a:rPr lang="de-DE" smtClean="0"/>
              <a:t>21.04.2016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E600F-83E4-49A3-AADD-DCE28CE17B9A}" type="slidenum">
              <a:rPr lang="de-DE" smtClean="0"/>
              <a:t>‹Nr.›</a:t>
            </a:fld>
            <a:endParaRPr lang="de-DE"/>
          </a:p>
        </p:txBody>
      </p:sp>
    </p:spTree>
    <p:extLst>
      <p:ext uri="{BB962C8B-B14F-4D97-AF65-F5344CB8AC3E}">
        <p14:creationId xmlns:p14="http://schemas.microsoft.com/office/powerpoint/2010/main" val="2999773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08569"/>
            <a:ext cx="5686400" cy="1470025"/>
          </a:xfrm>
        </p:spPr>
        <p:txBody>
          <a:bodyPr>
            <a:normAutofit/>
          </a:bodyPr>
          <a:lstStyle/>
          <a:p>
            <a:pPr algn="l"/>
            <a:r>
              <a:rPr lang="de-DE" sz="1700" b="1" dirty="0" smtClean="0">
                <a:latin typeface="Arial" panose="020B0604020202020204" pitchFamily="34" charset="0"/>
                <a:cs typeface="Arial" panose="020B0604020202020204" pitchFamily="34" charset="0"/>
              </a:rPr>
              <a:t>Grundsatzaussprache: Aktueller Stand des </a:t>
            </a:r>
            <a:r>
              <a:rPr lang="de-DE" sz="1700" b="1" dirty="0" err="1" smtClean="0">
                <a:latin typeface="Arial" panose="020B0604020202020204" pitchFamily="34" charset="0"/>
                <a:cs typeface="Arial" panose="020B0604020202020204" pitchFamily="34" charset="0"/>
              </a:rPr>
              <a:t>Vorha</a:t>
            </a:r>
            <a:r>
              <a:rPr lang="de-DE" sz="1700" b="1" dirty="0" smtClean="0">
                <a:latin typeface="Arial" panose="020B0604020202020204" pitchFamily="34" charset="0"/>
                <a:cs typeface="Arial" panose="020B0604020202020204" pitchFamily="34" charset="0"/>
              </a:rPr>
              <a:t>-</a:t>
            </a:r>
            <a:br>
              <a:rPr lang="de-DE" sz="1700" b="1" dirty="0" smtClean="0">
                <a:latin typeface="Arial" panose="020B0604020202020204" pitchFamily="34" charset="0"/>
                <a:cs typeface="Arial" panose="020B0604020202020204" pitchFamily="34" charset="0"/>
              </a:rPr>
            </a:br>
            <a:r>
              <a:rPr lang="de-DE" sz="1700" b="1" dirty="0" err="1" smtClean="0">
                <a:latin typeface="Arial" panose="020B0604020202020204" pitchFamily="34" charset="0"/>
                <a:cs typeface="Arial" panose="020B0604020202020204" pitchFamily="34" charset="0"/>
              </a:rPr>
              <a:t>ben</a:t>
            </a:r>
            <a:r>
              <a:rPr lang="de-DE" sz="1700" b="1" dirty="0" smtClean="0">
                <a:latin typeface="Arial" panose="020B0604020202020204" pitchFamily="34" charset="0"/>
                <a:cs typeface="Arial" panose="020B0604020202020204" pitchFamily="34" charset="0"/>
              </a:rPr>
              <a:t> Eisenbahnüberführung Ernst-Reuter-Allee</a:t>
            </a:r>
            <a:endParaRPr lang="de-DE" sz="1700" b="1" dirty="0">
              <a:latin typeface="Arial" panose="020B0604020202020204" pitchFamily="34" charset="0"/>
              <a:cs typeface="Arial" panose="020B0604020202020204" pitchFamily="34" charset="0"/>
            </a:endParaRPr>
          </a:p>
        </p:txBody>
      </p:sp>
      <p:sp>
        <p:nvSpPr>
          <p:cNvPr id="3" name="Untertitel 2"/>
          <p:cNvSpPr>
            <a:spLocks noGrp="1"/>
          </p:cNvSpPr>
          <p:nvPr>
            <p:ph type="subTitle" idx="1"/>
          </p:nvPr>
        </p:nvSpPr>
        <p:spPr>
          <a:xfrm>
            <a:off x="755576" y="2420888"/>
            <a:ext cx="6400800" cy="2808312"/>
          </a:xfrm>
        </p:spPr>
        <p:txBody>
          <a:bodyPr>
            <a:normAutofit fontScale="85000" lnSpcReduction="20000"/>
          </a:bodyPr>
          <a:lstStyle/>
          <a:p>
            <a:pPr algn="l"/>
            <a:r>
              <a:rPr lang="de-DE" sz="2000" b="1" u="sng" dirty="0" smtClean="0">
                <a:solidFill>
                  <a:schemeClr val="tx1"/>
                </a:solidFill>
                <a:latin typeface="Arial" panose="020B0604020202020204" pitchFamily="34" charset="0"/>
                <a:cs typeface="Arial" panose="020B0604020202020204" pitchFamily="34" charset="0"/>
              </a:rPr>
              <a:t>Anlass: </a:t>
            </a:r>
            <a:r>
              <a:rPr lang="de-DE" sz="2000" dirty="0" smtClean="0">
                <a:solidFill>
                  <a:schemeClr val="tx1"/>
                </a:solidFill>
                <a:latin typeface="Arial" panose="020B0604020202020204" pitchFamily="34" charset="0"/>
                <a:cs typeface="Arial" panose="020B0604020202020204" pitchFamily="34" charset="0"/>
              </a:rPr>
              <a:t>Behandlung der Info I0026/16 im StBV am 10.03.2016</a:t>
            </a:r>
          </a:p>
          <a:p>
            <a:pPr algn="l"/>
            <a:endParaRPr lang="de-DE" sz="2000" dirty="0" smtClean="0">
              <a:solidFill>
                <a:schemeClr val="tx1"/>
              </a:solidFill>
              <a:latin typeface="Arial" panose="020B0604020202020204" pitchFamily="34" charset="0"/>
              <a:cs typeface="Arial" panose="020B0604020202020204" pitchFamily="34" charset="0"/>
            </a:endParaRPr>
          </a:p>
          <a:p>
            <a:pPr marL="804863" indent="-160338" algn="l">
              <a:buFont typeface="Arial" panose="020B0604020202020204" pitchFamily="34" charset="0"/>
              <a:buChar char="•"/>
            </a:pPr>
            <a:r>
              <a:rPr lang="de-DE" sz="2000" dirty="0" smtClean="0">
                <a:solidFill>
                  <a:schemeClr val="tx1"/>
                </a:solidFill>
                <a:latin typeface="Arial" panose="020B0604020202020204" pitchFamily="34" charset="0"/>
                <a:cs typeface="Arial" panose="020B0604020202020204" pitchFamily="34" charset="0"/>
              </a:rPr>
              <a:t>Ingenieurleistungen mangelhaft</a:t>
            </a:r>
          </a:p>
          <a:p>
            <a:pPr marL="644525" algn="l"/>
            <a:endParaRPr lang="de-DE" sz="2000" dirty="0" smtClean="0">
              <a:solidFill>
                <a:schemeClr val="tx1"/>
              </a:solidFill>
              <a:latin typeface="Arial" panose="020B0604020202020204" pitchFamily="34" charset="0"/>
              <a:cs typeface="Arial" panose="020B0604020202020204" pitchFamily="34" charset="0"/>
            </a:endParaRPr>
          </a:p>
          <a:p>
            <a:pPr marL="804863" indent="-160338" algn="l">
              <a:buFont typeface="Arial" panose="020B0604020202020204" pitchFamily="34" charset="0"/>
              <a:buChar char="•"/>
            </a:pPr>
            <a:r>
              <a:rPr lang="de-DE" sz="2000" dirty="0" smtClean="0">
                <a:solidFill>
                  <a:schemeClr val="tx1"/>
                </a:solidFill>
                <a:latin typeface="Arial" panose="020B0604020202020204" pitchFamily="34" charset="0"/>
                <a:cs typeface="Arial" panose="020B0604020202020204" pitchFamily="34" charset="0"/>
              </a:rPr>
              <a:t>Kostenerhöhungen</a:t>
            </a:r>
          </a:p>
          <a:p>
            <a:pPr marL="644525" algn="l"/>
            <a:endParaRPr lang="de-DE" sz="2000" dirty="0" smtClean="0">
              <a:solidFill>
                <a:schemeClr val="tx1"/>
              </a:solidFill>
              <a:latin typeface="Arial" panose="020B0604020202020204" pitchFamily="34" charset="0"/>
              <a:cs typeface="Arial" panose="020B0604020202020204" pitchFamily="34" charset="0"/>
            </a:endParaRPr>
          </a:p>
          <a:p>
            <a:pPr marL="804863" indent="-160338" algn="l">
              <a:buFont typeface="Arial" panose="020B0604020202020204" pitchFamily="34" charset="0"/>
              <a:buChar char="•"/>
            </a:pPr>
            <a:r>
              <a:rPr lang="de-DE" sz="2000" dirty="0" smtClean="0">
                <a:solidFill>
                  <a:schemeClr val="tx1"/>
                </a:solidFill>
                <a:latin typeface="Arial" panose="020B0604020202020204" pitchFamily="34" charset="0"/>
                <a:cs typeface="Arial" panose="020B0604020202020204" pitchFamily="34" charset="0"/>
              </a:rPr>
              <a:t>Weiterbau mit </a:t>
            </a:r>
            <a:r>
              <a:rPr lang="de-DE" sz="2000" dirty="0" err="1" smtClean="0">
                <a:solidFill>
                  <a:schemeClr val="tx1"/>
                </a:solidFill>
                <a:latin typeface="Arial" panose="020B0604020202020204" pitchFamily="34" charset="0"/>
                <a:cs typeface="Arial" panose="020B0604020202020204" pitchFamily="34" charset="0"/>
              </a:rPr>
              <a:t>Porr</a:t>
            </a:r>
            <a:r>
              <a:rPr lang="de-DE" sz="2000" dirty="0" smtClean="0">
                <a:solidFill>
                  <a:schemeClr val="tx1"/>
                </a:solidFill>
                <a:latin typeface="Arial" panose="020B0604020202020204" pitchFamily="34" charset="0"/>
                <a:cs typeface="Arial" panose="020B0604020202020204" pitchFamily="34" charset="0"/>
              </a:rPr>
              <a:t> ohne Kostensicherheit für Nachträge</a:t>
            </a:r>
          </a:p>
          <a:p>
            <a:pPr marL="644525" algn="l"/>
            <a:endParaRPr lang="de-DE" sz="2000" dirty="0" smtClean="0">
              <a:solidFill>
                <a:schemeClr val="tx1"/>
              </a:solidFill>
              <a:latin typeface="Arial" panose="020B0604020202020204" pitchFamily="34" charset="0"/>
              <a:cs typeface="Arial" panose="020B0604020202020204" pitchFamily="34" charset="0"/>
            </a:endParaRPr>
          </a:p>
          <a:p>
            <a:pPr marL="804863" indent="-160338" algn="l">
              <a:buFont typeface="Arial" panose="020B0604020202020204" pitchFamily="34" charset="0"/>
              <a:buChar char="•"/>
            </a:pPr>
            <a:r>
              <a:rPr lang="de-DE" sz="2000" dirty="0" smtClean="0">
                <a:solidFill>
                  <a:schemeClr val="tx1"/>
                </a:solidFill>
                <a:latin typeface="Arial" panose="020B0604020202020204" pitchFamily="34" charset="0"/>
                <a:cs typeface="Arial" panose="020B0604020202020204" pitchFamily="34" charset="0"/>
              </a:rPr>
              <a:t>Bekanntgabe, dass auf alle Verkehrsarten MIV, ÖPNV, Rad- und Fußverkehr längere Sperrungen zukommen</a:t>
            </a:r>
            <a:endParaRPr lang="de-DE" sz="2000" dirty="0">
              <a:solidFill>
                <a:schemeClr val="tx1"/>
              </a:solidFill>
              <a:latin typeface="Arial" panose="020B0604020202020204" pitchFamily="34" charset="0"/>
              <a:cs typeface="Arial" panose="020B0604020202020204" pitchFamily="34" charset="0"/>
            </a:endParaRPr>
          </a:p>
        </p:txBody>
      </p:sp>
      <p:pic>
        <p:nvPicPr>
          <p:cNvPr id="4" name="Bild 1"/>
          <p:cNvPicPr/>
          <p:nvPr/>
        </p:nvPicPr>
        <p:blipFill rotWithShape="1">
          <a:blip r:embed="rId2">
            <a:extLst>
              <a:ext uri="{28A0092B-C50C-407E-A947-70E740481C1C}">
                <a14:useLocalDpi xmlns:a14="http://schemas.microsoft.com/office/drawing/2010/main" val="0"/>
              </a:ext>
            </a:extLst>
          </a:blip>
          <a:srcRect l="59323"/>
          <a:stretch/>
        </p:blipFill>
        <p:spPr bwMode="auto">
          <a:xfrm>
            <a:off x="6448926" y="188640"/>
            <a:ext cx="2422555" cy="1181735"/>
          </a:xfrm>
          <a:prstGeom prst="rect">
            <a:avLst/>
          </a:prstGeom>
          <a:noFill/>
          <a:ln>
            <a:noFill/>
          </a:ln>
        </p:spPr>
      </p:pic>
      <p:sp>
        <p:nvSpPr>
          <p:cNvPr id="5" name="Textfeld 4"/>
          <p:cNvSpPr txBox="1"/>
          <p:nvPr/>
        </p:nvSpPr>
        <p:spPr>
          <a:xfrm>
            <a:off x="683568" y="5445224"/>
            <a:ext cx="7488832" cy="877163"/>
          </a:xfrm>
          <a:prstGeom prst="rect">
            <a:avLst/>
          </a:prstGeom>
          <a:noFill/>
        </p:spPr>
        <p:txBody>
          <a:bodyPr wrap="square" rtlCol="0">
            <a:spAutoFit/>
          </a:bodyPr>
          <a:lstStyle/>
          <a:p>
            <a:r>
              <a:rPr lang="de-DE" sz="1700" b="1" u="sng" dirty="0" smtClean="0">
                <a:latin typeface="Arial" panose="020B0604020202020204" pitchFamily="34" charset="0"/>
                <a:cs typeface="Arial" panose="020B0604020202020204" pitchFamily="34" charset="0"/>
              </a:rPr>
              <a:t>Unser Ansatz: </a:t>
            </a:r>
            <a:r>
              <a:rPr lang="de-DE" sz="1700" dirty="0" smtClean="0">
                <a:latin typeface="Arial" panose="020B0604020202020204" pitchFamily="34" charset="0"/>
                <a:cs typeface="Arial" panose="020B0604020202020204" pitchFamily="34" charset="0"/>
              </a:rPr>
              <a:t>Bei einem so wichtigen Bauvorhaben muss trotz der GO des Stadtrates  eine umfassende Information und  Diskussion im Stadtrat stattfinden. </a:t>
            </a:r>
            <a:endParaRPr lang="de-DE"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512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556792"/>
            <a:ext cx="7200000" cy="5091531"/>
          </a:xfrm>
        </p:spPr>
      </p:pic>
      <p:sp>
        <p:nvSpPr>
          <p:cNvPr id="5" name="Titel 1"/>
          <p:cNvSpPr txBox="1">
            <a:spLocks/>
          </p:cNvSpPr>
          <p:nvPr/>
        </p:nvSpPr>
        <p:spPr>
          <a:xfrm>
            <a:off x="685800" y="208569"/>
            <a:ext cx="5686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1700" b="1" smtClean="0">
                <a:latin typeface="Arial" panose="020B0604020202020204" pitchFamily="34" charset="0"/>
                <a:cs typeface="Arial" panose="020B0604020202020204" pitchFamily="34" charset="0"/>
              </a:rPr>
              <a:t>Grundsatzaussprache: Aktueller Stand des Vorha-</a:t>
            </a:r>
            <a:br>
              <a:rPr lang="de-DE" sz="1700" b="1" smtClean="0">
                <a:latin typeface="Arial" panose="020B0604020202020204" pitchFamily="34" charset="0"/>
                <a:cs typeface="Arial" panose="020B0604020202020204" pitchFamily="34" charset="0"/>
              </a:rPr>
            </a:br>
            <a:r>
              <a:rPr lang="de-DE" sz="1700" b="1" smtClean="0">
                <a:latin typeface="Arial" panose="020B0604020202020204" pitchFamily="34" charset="0"/>
                <a:cs typeface="Arial" panose="020B0604020202020204" pitchFamily="34" charset="0"/>
              </a:rPr>
              <a:t>ben Eisenbahnüberführung Ernst-Reuter-Allee</a:t>
            </a:r>
            <a:endParaRPr lang="de-DE" sz="1700" b="1" dirty="0">
              <a:latin typeface="Arial" panose="020B0604020202020204" pitchFamily="34" charset="0"/>
              <a:cs typeface="Arial" panose="020B0604020202020204" pitchFamily="34" charset="0"/>
            </a:endParaRPr>
          </a:p>
        </p:txBody>
      </p:sp>
      <p:pic>
        <p:nvPicPr>
          <p:cNvPr id="6" name="Bild 1"/>
          <p:cNvPicPr/>
          <p:nvPr/>
        </p:nvPicPr>
        <p:blipFill rotWithShape="1">
          <a:blip r:embed="rId3">
            <a:extLst>
              <a:ext uri="{28A0092B-C50C-407E-A947-70E740481C1C}">
                <a14:useLocalDpi xmlns:a14="http://schemas.microsoft.com/office/drawing/2010/main" val="0"/>
              </a:ext>
            </a:extLst>
          </a:blip>
          <a:srcRect l="59323"/>
          <a:stretch/>
        </p:blipFill>
        <p:spPr bwMode="auto">
          <a:xfrm>
            <a:off x="6448926" y="188640"/>
            <a:ext cx="2422555" cy="1181735"/>
          </a:xfrm>
          <a:prstGeom prst="rect">
            <a:avLst/>
          </a:prstGeom>
          <a:noFill/>
          <a:ln>
            <a:noFill/>
          </a:ln>
        </p:spPr>
      </p:pic>
    </p:spTree>
    <p:extLst>
      <p:ext uri="{BB962C8B-B14F-4D97-AF65-F5344CB8AC3E}">
        <p14:creationId xmlns:p14="http://schemas.microsoft.com/office/powerpoint/2010/main" val="264841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5800" y="1600200"/>
            <a:ext cx="8001000" cy="4853136"/>
          </a:xfrm>
        </p:spPr>
        <p:txBody>
          <a:bodyPr>
            <a:normAutofit fontScale="47500" lnSpcReduction="20000"/>
          </a:bodyPr>
          <a:lstStyle/>
          <a:p>
            <a:pPr marL="0" indent="0">
              <a:buNone/>
            </a:pPr>
            <a:r>
              <a:rPr lang="de-DE" b="1" dirty="0" smtClean="0">
                <a:latin typeface="Arial" panose="020B0604020202020204" pitchFamily="34" charset="0"/>
                <a:cs typeface="Arial" panose="020B0604020202020204" pitchFamily="34" charset="0"/>
              </a:rPr>
              <a:t>Technische </a:t>
            </a:r>
            <a:r>
              <a:rPr lang="de-DE" b="1" dirty="0">
                <a:latin typeface="Arial" panose="020B0604020202020204" pitchFamily="34" charset="0"/>
                <a:cs typeface="Arial" panose="020B0604020202020204" pitchFamily="34" charset="0"/>
              </a:rPr>
              <a:t>Änderungen und Zusatzleistungen </a:t>
            </a:r>
            <a:endParaRPr lang="de-DE" sz="3600" dirty="0">
              <a:latin typeface="Arial" panose="020B0604020202020204" pitchFamily="34" charset="0"/>
              <a:cs typeface="Arial" panose="020B0604020202020204" pitchFamily="34" charset="0"/>
            </a:endParaRPr>
          </a:p>
          <a:p>
            <a:pPr marL="0" indent="0">
              <a:buNone/>
            </a:pPr>
            <a:r>
              <a:rPr lang="de-DE" dirty="0">
                <a:latin typeface="Arial" panose="020B0604020202020204" pitchFamily="34" charset="0"/>
                <a:cs typeface="Arial" panose="020B0604020202020204" pitchFamily="34" charset="0"/>
              </a:rPr>
              <a:t> </a:t>
            </a:r>
          </a:p>
          <a:p>
            <a:pPr marL="0" indent="0">
              <a:buNone/>
            </a:pPr>
            <a:r>
              <a:rPr lang="de-DE" dirty="0">
                <a:latin typeface="Arial" panose="020B0604020202020204" pitchFamily="34" charset="0"/>
                <a:cs typeface="Arial" panose="020B0604020202020204" pitchFamily="34" charset="0"/>
              </a:rPr>
              <a:t>Plausibilitätsprüfung ergab, dass konstruktiv ein Pfahlkopfbalken im Übergang von den Bohrpfählen zur Tunneldecke notwendig wird</a:t>
            </a:r>
          </a:p>
          <a:p>
            <a:pPr marL="0" indent="0">
              <a:buNone/>
            </a:pPr>
            <a:r>
              <a:rPr lang="de-DE" dirty="0">
                <a:latin typeface="Arial" panose="020B0604020202020204" pitchFamily="34" charset="0"/>
                <a:cs typeface="Arial" panose="020B0604020202020204" pitchFamily="34" charset="0"/>
              </a:rPr>
              <a:t> Änderungen bei den Bohrpfählen … bei denen aus statischen Gründen noch vor baulicher Realisierung der ursprünglichen Planung:</a:t>
            </a:r>
          </a:p>
          <a:p>
            <a:pPr marL="804863"/>
            <a:r>
              <a:rPr lang="de-DE" dirty="0">
                <a:latin typeface="Arial" panose="020B0604020202020204" pitchFamily="34" charset="0"/>
                <a:cs typeface="Arial" panose="020B0604020202020204" pitchFamily="34" charset="0"/>
              </a:rPr>
              <a:t>die Durchmesser von 0,9 m auf 1,2 m neu dimensioniert, </a:t>
            </a:r>
          </a:p>
          <a:p>
            <a:pPr marL="804863"/>
            <a:r>
              <a:rPr lang="de-DE" dirty="0">
                <a:latin typeface="Arial" panose="020B0604020202020204" pitchFamily="34" charset="0"/>
                <a:cs typeface="Arial" panose="020B0604020202020204" pitchFamily="34" charset="0"/>
              </a:rPr>
              <a:t>die Bohrpfahllängen teilweise erhöht und </a:t>
            </a:r>
          </a:p>
          <a:p>
            <a:pPr marL="804863"/>
            <a:r>
              <a:rPr lang="de-DE" dirty="0">
                <a:latin typeface="Arial" panose="020B0604020202020204" pitchFamily="34" charset="0"/>
                <a:cs typeface="Arial" panose="020B0604020202020204" pitchFamily="34" charset="0"/>
              </a:rPr>
              <a:t>die Pfahlabstände verringert werden mussten = Erhöhung der Anzahl der Bohrpfähle.</a:t>
            </a:r>
          </a:p>
          <a:p>
            <a:pPr marL="0" indent="0">
              <a:buNone/>
            </a:pPr>
            <a:endParaRPr lang="de-DE" dirty="0" smtClean="0">
              <a:latin typeface="Arial" panose="020B0604020202020204" pitchFamily="34" charset="0"/>
              <a:cs typeface="Arial" panose="020B0604020202020204" pitchFamily="34" charset="0"/>
            </a:endParaRPr>
          </a:p>
          <a:p>
            <a:pPr marL="0" indent="0">
              <a:buNone/>
            </a:pPr>
            <a:r>
              <a:rPr lang="de-DE" dirty="0" smtClean="0">
                <a:latin typeface="Arial" panose="020B0604020202020204" pitchFamily="34" charset="0"/>
                <a:cs typeface="Arial" panose="020B0604020202020204" pitchFamily="34" charset="0"/>
              </a:rPr>
              <a:t>Entwurfsstatik </a:t>
            </a:r>
            <a:r>
              <a:rPr lang="de-DE" dirty="0">
                <a:latin typeface="Arial" panose="020B0604020202020204" pitchFamily="34" charset="0"/>
                <a:cs typeface="Arial" panose="020B0604020202020204" pitchFamily="34" charset="0"/>
              </a:rPr>
              <a:t>hat falsche Annahmen in Bezug auf den Grundwasserstand getroffen, die dazu geführt hätten, dass das Bauwerk im Endzustand an sich funktioniert hätte, jedoch in der Bauphase die Aufnahme der seitlichen Drücke durch die Bohrpfähle nicht gegeben gewesen wären; erst durch die Tunneldecke / -sohle werden die Bohrpfähle gegenüberliegend ausgesteift.</a:t>
            </a:r>
          </a:p>
          <a:p>
            <a:pPr marL="0" indent="0">
              <a:buNone/>
            </a:pPr>
            <a:endParaRPr lang="de-DE" b="1" dirty="0" smtClean="0">
              <a:latin typeface="Arial" panose="020B0604020202020204" pitchFamily="34" charset="0"/>
              <a:cs typeface="Arial" panose="020B0604020202020204" pitchFamily="34" charset="0"/>
            </a:endParaRPr>
          </a:p>
          <a:p>
            <a:pPr marL="0" indent="0">
              <a:buNone/>
            </a:pPr>
            <a:r>
              <a:rPr lang="de-DE" b="1" dirty="0" smtClean="0">
                <a:latin typeface="Arial" panose="020B0604020202020204" pitchFamily="34" charset="0"/>
                <a:cs typeface="Arial" panose="020B0604020202020204" pitchFamily="34" charset="0"/>
              </a:rPr>
              <a:t>Fazit</a:t>
            </a:r>
            <a:r>
              <a:rPr lang="de-DE" b="1" dirty="0">
                <a:latin typeface="Arial" panose="020B0604020202020204" pitchFamily="34" charset="0"/>
                <a:cs typeface="Arial" panose="020B0604020202020204" pitchFamily="34" charset="0"/>
              </a:rPr>
              <a:t>:</a:t>
            </a:r>
            <a:r>
              <a:rPr lang="de-DE" dirty="0">
                <a:latin typeface="Arial" panose="020B0604020202020204" pitchFamily="34" charset="0"/>
                <a:cs typeface="Arial" panose="020B0604020202020204" pitchFamily="34" charset="0"/>
              </a:rPr>
              <a:t>	</a:t>
            </a:r>
            <a:endParaRPr lang="de-DE" dirty="0" smtClean="0">
              <a:latin typeface="Arial" panose="020B0604020202020204" pitchFamily="34" charset="0"/>
              <a:cs typeface="Arial" panose="020B0604020202020204" pitchFamily="34" charset="0"/>
            </a:endParaRPr>
          </a:p>
          <a:p>
            <a:pPr marL="514350" indent="-514350">
              <a:buAutoNum type="arabicPeriod"/>
            </a:pPr>
            <a:r>
              <a:rPr lang="de-DE" dirty="0" smtClean="0">
                <a:latin typeface="Arial" panose="020B0604020202020204" pitchFamily="34" charset="0"/>
                <a:cs typeface="Arial" panose="020B0604020202020204" pitchFamily="34" charset="0"/>
              </a:rPr>
              <a:t>„</a:t>
            </a:r>
            <a:r>
              <a:rPr lang="de-DE" dirty="0">
                <a:latin typeface="Arial" panose="020B0604020202020204" pitchFamily="34" charset="0"/>
                <a:cs typeface="Arial" panose="020B0604020202020204" pitchFamily="34" charset="0"/>
              </a:rPr>
              <a:t>Diese Änderungen werden zu einer Kostenerhöhung führen</a:t>
            </a:r>
            <a:r>
              <a:rPr lang="de-DE" dirty="0" smtClean="0">
                <a:latin typeface="Arial" panose="020B0604020202020204" pitchFamily="34" charset="0"/>
                <a:cs typeface="Arial" panose="020B0604020202020204" pitchFamily="34" charset="0"/>
              </a:rPr>
              <a:t>.“</a:t>
            </a:r>
          </a:p>
          <a:p>
            <a:pPr marL="514350" indent="-514350">
              <a:buAutoNum type="arabicPeriod"/>
            </a:pPr>
            <a:endParaRPr lang="de-DE" dirty="0" smtClean="0">
              <a:latin typeface="Arial" panose="020B0604020202020204" pitchFamily="34" charset="0"/>
              <a:cs typeface="Arial" panose="020B0604020202020204" pitchFamily="34" charset="0"/>
            </a:endParaRPr>
          </a:p>
          <a:p>
            <a:pPr marL="514350" indent="-514350">
              <a:buAutoNum type="arabicPeriod"/>
            </a:pPr>
            <a:r>
              <a:rPr lang="de-DE" dirty="0" smtClean="0">
                <a:latin typeface="Arial" panose="020B0604020202020204" pitchFamily="34" charset="0"/>
                <a:cs typeface="Arial" panose="020B0604020202020204" pitchFamily="34" charset="0"/>
              </a:rPr>
              <a:t>aufgrund </a:t>
            </a:r>
            <a:r>
              <a:rPr lang="de-DE" dirty="0">
                <a:latin typeface="Arial" panose="020B0604020202020204" pitchFamily="34" charset="0"/>
                <a:cs typeface="Arial" panose="020B0604020202020204" pitchFamily="34" charset="0"/>
              </a:rPr>
              <a:t>der „baulichen </a:t>
            </a:r>
            <a:r>
              <a:rPr lang="de-DE" dirty="0" err="1">
                <a:latin typeface="Arial" panose="020B0604020202020204" pitchFamily="34" charset="0"/>
                <a:cs typeface="Arial" panose="020B0604020202020204" pitchFamily="34" charset="0"/>
              </a:rPr>
              <a:t>Verzüge</a:t>
            </a:r>
            <a:r>
              <a:rPr lang="de-DE" dirty="0">
                <a:latin typeface="Arial" panose="020B0604020202020204" pitchFamily="34" charset="0"/>
                <a:cs typeface="Arial" panose="020B0604020202020204" pitchFamily="34" charset="0"/>
              </a:rPr>
              <a:t> können evtl. zusätzliche Sperrungen im Baufeld in diesem Jahr“ erforderlich werden</a:t>
            </a:r>
          </a:p>
        </p:txBody>
      </p:sp>
      <p:sp>
        <p:nvSpPr>
          <p:cNvPr id="4" name="Titel 1"/>
          <p:cNvSpPr txBox="1">
            <a:spLocks/>
          </p:cNvSpPr>
          <p:nvPr/>
        </p:nvSpPr>
        <p:spPr>
          <a:xfrm>
            <a:off x="685800" y="208569"/>
            <a:ext cx="5686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1700" b="1" dirty="0" smtClean="0">
                <a:latin typeface="Arial" panose="020B0604020202020204" pitchFamily="34" charset="0"/>
                <a:cs typeface="Arial" panose="020B0604020202020204" pitchFamily="34" charset="0"/>
              </a:rPr>
              <a:t>Grundsatzaussprache: Aktueller Stand des </a:t>
            </a:r>
            <a:r>
              <a:rPr lang="de-DE" sz="1700" b="1" dirty="0" err="1" smtClean="0">
                <a:latin typeface="Arial" panose="020B0604020202020204" pitchFamily="34" charset="0"/>
                <a:cs typeface="Arial" panose="020B0604020202020204" pitchFamily="34" charset="0"/>
              </a:rPr>
              <a:t>Vorha</a:t>
            </a:r>
            <a:r>
              <a:rPr lang="de-DE" sz="1700" b="1" dirty="0" smtClean="0">
                <a:latin typeface="Arial" panose="020B0604020202020204" pitchFamily="34" charset="0"/>
                <a:cs typeface="Arial" panose="020B0604020202020204" pitchFamily="34" charset="0"/>
              </a:rPr>
              <a:t>-</a:t>
            </a:r>
            <a:br>
              <a:rPr lang="de-DE" sz="1700" b="1" dirty="0" smtClean="0">
                <a:latin typeface="Arial" panose="020B0604020202020204" pitchFamily="34" charset="0"/>
                <a:cs typeface="Arial" panose="020B0604020202020204" pitchFamily="34" charset="0"/>
              </a:rPr>
            </a:br>
            <a:r>
              <a:rPr lang="de-DE" sz="1700" b="1" dirty="0" err="1" smtClean="0">
                <a:latin typeface="Arial" panose="020B0604020202020204" pitchFamily="34" charset="0"/>
                <a:cs typeface="Arial" panose="020B0604020202020204" pitchFamily="34" charset="0"/>
              </a:rPr>
              <a:t>ben</a:t>
            </a:r>
            <a:r>
              <a:rPr lang="de-DE" sz="1700" b="1" dirty="0" smtClean="0">
                <a:latin typeface="Arial" panose="020B0604020202020204" pitchFamily="34" charset="0"/>
                <a:cs typeface="Arial" panose="020B0604020202020204" pitchFamily="34" charset="0"/>
              </a:rPr>
              <a:t> Eisenbahnüberführung Ernst-Reuter-Allee</a:t>
            </a:r>
            <a:endParaRPr lang="de-DE" sz="1700" b="1" dirty="0">
              <a:latin typeface="Arial" panose="020B0604020202020204" pitchFamily="34" charset="0"/>
              <a:cs typeface="Arial" panose="020B0604020202020204" pitchFamily="34" charset="0"/>
            </a:endParaRPr>
          </a:p>
        </p:txBody>
      </p:sp>
      <p:pic>
        <p:nvPicPr>
          <p:cNvPr id="5" name="Bild 1"/>
          <p:cNvPicPr/>
          <p:nvPr/>
        </p:nvPicPr>
        <p:blipFill rotWithShape="1">
          <a:blip r:embed="rId2">
            <a:extLst>
              <a:ext uri="{28A0092B-C50C-407E-A947-70E740481C1C}">
                <a14:useLocalDpi xmlns:a14="http://schemas.microsoft.com/office/drawing/2010/main" val="0"/>
              </a:ext>
            </a:extLst>
          </a:blip>
          <a:srcRect l="59323"/>
          <a:stretch/>
        </p:blipFill>
        <p:spPr bwMode="auto">
          <a:xfrm>
            <a:off x="6448926" y="188640"/>
            <a:ext cx="2422555" cy="1181735"/>
          </a:xfrm>
          <a:prstGeom prst="rect">
            <a:avLst/>
          </a:prstGeom>
          <a:noFill/>
          <a:ln>
            <a:noFill/>
          </a:ln>
        </p:spPr>
      </p:pic>
    </p:spTree>
    <p:extLst>
      <p:ext uri="{BB962C8B-B14F-4D97-AF65-F5344CB8AC3E}">
        <p14:creationId xmlns:p14="http://schemas.microsoft.com/office/powerpoint/2010/main" val="219276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5536" y="1600200"/>
            <a:ext cx="6551378" cy="4525963"/>
          </a:xfrm>
        </p:spPr>
      </p:pic>
      <p:sp>
        <p:nvSpPr>
          <p:cNvPr id="4" name="Titel 1"/>
          <p:cNvSpPr txBox="1">
            <a:spLocks/>
          </p:cNvSpPr>
          <p:nvPr/>
        </p:nvSpPr>
        <p:spPr>
          <a:xfrm>
            <a:off x="685800" y="208569"/>
            <a:ext cx="5686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1700" b="1" dirty="0" smtClean="0">
                <a:latin typeface="Arial" panose="020B0604020202020204" pitchFamily="34" charset="0"/>
                <a:cs typeface="Arial" panose="020B0604020202020204" pitchFamily="34" charset="0"/>
              </a:rPr>
              <a:t>Grundsatzaussprache: Aktueller Stand des </a:t>
            </a:r>
            <a:r>
              <a:rPr lang="de-DE" sz="1700" b="1" dirty="0" err="1" smtClean="0">
                <a:latin typeface="Arial" panose="020B0604020202020204" pitchFamily="34" charset="0"/>
                <a:cs typeface="Arial" panose="020B0604020202020204" pitchFamily="34" charset="0"/>
              </a:rPr>
              <a:t>Vorha</a:t>
            </a:r>
            <a:r>
              <a:rPr lang="de-DE" sz="1700" b="1" dirty="0" smtClean="0">
                <a:latin typeface="Arial" panose="020B0604020202020204" pitchFamily="34" charset="0"/>
                <a:cs typeface="Arial" panose="020B0604020202020204" pitchFamily="34" charset="0"/>
              </a:rPr>
              <a:t>-</a:t>
            </a:r>
            <a:br>
              <a:rPr lang="de-DE" sz="1700" b="1" dirty="0" smtClean="0">
                <a:latin typeface="Arial" panose="020B0604020202020204" pitchFamily="34" charset="0"/>
                <a:cs typeface="Arial" panose="020B0604020202020204" pitchFamily="34" charset="0"/>
              </a:rPr>
            </a:br>
            <a:r>
              <a:rPr lang="de-DE" sz="1700" b="1" dirty="0" err="1" smtClean="0">
                <a:latin typeface="Arial" panose="020B0604020202020204" pitchFamily="34" charset="0"/>
                <a:cs typeface="Arial" panose="020B0604020202020204" pitchFamily="34" charset="0"/>
              </a:rPr>
              <a:t>ben</a:t>
            </a:r>
            <a:r>
              <a:rPr lang="de-DE" sz="1700" b="1" dirty="0" smtClean="0">
                <a:latin typeface="Arial" panose="020B0604020202020204" pitchFamily="34" charset="0"/>
                <a:cs typeface="Arial" panose="020B0604020202020204" pitchFamily="34" charset="0"/>
              </a:rPr>
              <a:t> Eisenbahnüberführung Ernst-Reuter-Allee</a:t>
            </a:r>
            <a:endParaRPr lang="de-DE" sz="1700" b="1" dirty="0">
              <a:latin typeface="Arial" panose="020B0604020202020204" pitchFamily="34" charset="0"/>
              <a:cs typeface="Arial" panose="020B0604020202020204" pitchFamily="34" charset="0"/>
            </a:endParaRPr>
          </a:p>
        </p:txBody>
      </p:sp>
      <p:pic>
        <p:nvPicPr>
          <p:cNvPr id="5" name="Bild 1"/>
          <p:cNvPicPr/>
          <p:nvPr/>
        </p:nvPicPr>
        <p:blipFill rotWithShape="1">
          <a:blip r:embed="rId3">
            <a:extLst>
              <a:ext uri="{28A0092B-C50C-407E-A947-70E740481C1C}">
                <a14:useLocalDpi xmlns:a14="http://schemas.microsoft.com/office/drawing/2010/main" val="0"/>
              </a:ext>
            </a:extLst>
          </a:blip>
          <a:srcRect l="59323"/>
          <a:stretch/>
        </p:blipFill>
        <p:spPr bwMode="auto">
          <a:xfrm>
            <a:off x="6448926" y="188640"/>
            <a:ext cx="2422555" cy="1181735"/>
          </a:xfrm>
          <a:prstGeom prst="rect">
            <a:avLst/>
          </a:prstGeom>
          <a:noFill/>
          <a:ln>
            <a:noFill/>
          </a:ln>
        </p:spPr>
      </p:pic>
    </p:spTree>
    <p:extLst>
      <p:ext uri="{BB962C8B-B14F-4D97-AF65-F5344CB8AC3E}">
        <p14:creationId xmlns:p14="http://schemas.microsoft.com/office/powerpoint/2010/main" val="1239338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6494" y="1600200"/>
            <a:ext cx="6151011" cy="4525963"/>
          </a:xfrm>
        </p:spPr>
      </p:pic>
      <p:sp>
        <p:nvSpPr>
          <p:cNvPr id="4" name="Titel 1"/>
          <p:cNvSpPr txBox="1">
            <a:spLocks/>
          </p:cNvSpPr>
          <p:nvPr/>
        </p:nvSpPr>
        <p:spPr>
          <a:xfrm>
            <a:off x="685800" y="208569"/>
            <a:ext cx="5686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1700" b="1" dirty="0" smtClean="0">
                <a:latin typeface="Arial" panose="020B0604020202020204" pitchFamily="34" charset="0"/>
                <a:cs typeface="Arial" panose="020B0604020202020204" pitchFamily="34" charset="0"/>
              </a:rPr>
              <a:t>Grundsatzaussprache: Aktueller Stand des </a:t>
            </a:r>
            <a:r>
              <a:rPr lang="de-DE" sz="1700" b="1" dirty="0" err="1" smtClean="0">
                <a:latin typeface="Arial" panose="020B0604020202020204" pitchFamily="34" charset="0"/>
                <a:cs typeface="Arial" panose="020B0604020202020204" pitchFamily="34" charset="0"/>
              </a:rPr>
              <a:t>Vorha</a:t>
            </a:r>
            <a:r>
              <a:rPr lang="de-DE" sz="1700" b="1" dirty="0" smtClean="0">
                <a:latin typeface="Arial" panose="020B0604020202020204" pitchFamily="34" charset="0"/>
                <a:cs typeface="Arial" panose="020B0604020202020204" pitchFamily="34" charset="0"/>
              </a:rPr>
              <a:t>-</a:t>
            </a:r>
            <a:br>
              <a:rPr lang="de-DE" sz="1700" b="1" dirty="0" smtClean="0">
                <a:latin typeface="Arial" panose="020B0604020202020204" pitchFamily="34" charset="0"/>
                <a:cs typeface="Arial" panose="020B0604020202020204" pitchFamily="34" charset="0"/>
              </a:rPr>
            </a:br>
            <a:r>
              <a:rPr lang="de-DE" sz="1700" b="1" dirty="0" err="1" smtClean="0">
                <a:latin typeface="Arial" panose="020B0604020202020204" pitchFamily="34" charset="0"/>
                <a:cs typeface="Arial" panose="020B0604020202020204" pitchFamily="34" charset="0"/>
              </a:rPr>
              <a:t>ben</a:t>
            </a:r>
            <a:r>
              <a:rPr lang="de-DE" sz="1700" b="1" dirty="0" smtClean="0">
                <a:latin typeface="Arial" panose="020B0604020202020204" pitchFamily="34" charset="0"/>
                <a:cs typeface="Arial" panose="020B0604020202020204" pitchFamily="34" charset="0"/>
              </a:rPr>
              <a:t> Eisenbahnüberführung Ernst-Reuter-Allee</a:t>
            </a:r>
            <a:endParaRPr lang="de-DE" sz="1700" b="1" dirty="0">
              <a:latin typeface="Arial" panose="020B0604020202020204" pitchFamily="34" charset="0"/>
              <a:cs typeface="Arial" panose="020B0604020202020204" pitchFamily="34" charset="0"/>
            </a:endParaRPr>
          </a:p>
        </p:txBody>
      </p:sp>
      <p:pic>
        <p:nvPicPr>
          <p:cNvPr id="5" name="Bild 1"/>
          <p:cNvPicPr/>
          <p:nvPr/>
        </p:nvPicPr>
        <p:blipFill rotWithShape="1">
          <a:blip r:embed="rId3">
            <a:extLst>
              <a:ext uri="{28A0092B-C50C-407E-A947-70E740481C1C}">
                <a14:useLocalDpi xmlns:a14="http://schemas.microsoft.com/office/drawing/2010/main" val="0"/>
              </a:ext>
            </a:extLst>
          </a:blip>
          <a:srcRect l="59323"/>
          <a:stretch/>
        </p:blipFill>
        <p:spPr bwMode="auto">
          <a:xfrm>
            <a:off x="6448926" y="188640"/>
            <a:ext cx="2422555" cy="1181735"/>
          </a:xfrm>
          <a:prstGeom prst="rect">
            <a:avLst/>
          </a:prstGeom>
          <a:noFill/>
          <a:ln>
            <a:noFill/>
          </a:ln>
        </p:spPr>
      </p:pic>
    </p:spTree>
    <p:extLst>
      <p:ext uri="{BB962C8B-B14F-4D97-AF65-F5344CB8AC3E}">
        <p14:creationId xmlns:p14="http://schemas.microsoft.com/office/powerpoint/2010/main" val="2409990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36597"/>
          <a:stretch/>
        </p:blipFill>
        <p:spPr>
          <a:xfrm>
            <a:off x="1043608" y="1484784"/>
            <a:ext cx="7200000" cy="4954517"/>
          </a:xfrm>
        </p:spPr>
      </p:pic>
      <p:sp>
        <p:nvSpPr>
          <p:cNvPr id="5" name="Titel 1"/>
          <p:cNvSpPr txBox="1">
            <a:spLocks/>
          </p:cNvSpPr>
          <p:nvPr/>
        </p:nvSpPr>
        <p:spPr>
          <a:xfrm>
            <a:off x="685800" y="208569"/>
            <a:ext cx="5686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1700" b="1" dirty="0" smtClean="0">
                <a:latin typeface="Arial" panose="020B0604020202020204" pitchFamily="34" charset="0"/>
                <a:cs typeface="Arial" panose="020B0604020202020204" pitchFamily="34" charset="0"/>
              </a:rPr>
              <a:t>Grundsatzaussprache: Aktueller Stand des </a:t>
            </a:r>
            <a:r>
              <a:rPr lang="de-DE" sz="1700" b="1" dirty="0" err="1" smtClean="0">
                <a:latin typeface="Arial" panose="020B0604020202020204" pitchFamily="34" charset="0"/>
                <a:cs typeface="Arial" panose="020B0604020202020204" pitchFamily="34" charset="0"/>
              </a:rPr>
              <a:t>Vorha</a:t>
            </a:r>
            <a:r>
              <a:rPr lang="de-DE" sz="1700" b="1" dirty="0" smtClean="0">
                <a:latin typeface="Arial" panose="020B0604020202020204" pitchFamily="34" charset="0"/>
                <a:cs typeface="Arial" panose="020B0604020202020204" pitchFamily="34" charset="0"/>
              </a:rPr>
              <a:t>-</a:t>
            </a:r>
            <a:br>
              <a:rPr lang="de-DE" sz="1700" b="1" dirty="0" smtClean="0">
                <a:latin typeface="Arial" panose="020B0604020202020204" pitchFamily="34" charset="0"/>
                <a:cs typeface="Arial" panose="020B0604020202020204" pitchFamily="34" charset="0"/>
              </a:rPr>
            </a:br>
            <a:r>
              <a:rPr lang="de-DE" sz="1700" b="1" dirty="0" err="1" smtClean="0">
                <a:latin typeface="Arial" panose="020B0604020202020204" pitchFamily="34" charset="0"/>
                <a:cs typeface="Arial" panose="020B0604020202020204" pitchFamily="34" charset="0"/>
              </a:rPr>
              <a:t>ben</a:t>
            </a:r>
            <a:r>
              <a:rPr lang="de-DE" sz="1700" b="1" dirty="0" smtClean="0">
                <a:latin typeface="Arial" panose="020B0604020202020204" pitchFamily="34" charset="0"/>
                <a:cs typeface="Arial" panose="020B0604020202020204" pitchFamily="34" charset="0"/>
              </a:rPr>
              <a:t> Eisenbahnüberführung Ernst-Reuter-Allee</a:t>
            </a:r>
            <a:endParaRPr lang="de-DE" sz="1700" b="1" dirty="0">
              <a:latin typeface="Arial" panose="020B0604020202020204" pitchFamily="34" charset="0"/>
              <a:cs typeface="Arial" panose="020B0604020202020204" pitchFamily="34" charset="0"/>
            </a:endParaRPr>
          </a:p>
        </p:txBody>
      </p:sp>
      <p:pic>
        <p:nvPicPr>
          <p:cNvPr id="6" name="Bild 1"/>
          <p:cNvPicPr/>
          <p:nvPr/>
        </p:nvPicPr>
        <p:blipFill rotWithShape="1">
          <a:blip r:embed="rId3">
            <a:extLst>
              <a:ext uri="{28A0092B-C50C-407E-A947-70E740481C1C}">
                <a14:useLocalDpi xmlns:a14="http://schemas.microsoft.com/office/drawing/2010/main" val="0"/>
              </a:ext>
            </a:extLst>
          </a:blip>
          <a:srcRect l="59323"/>
          <a:stretch/>
        </p:blipFill>
        <p:spPr bwMode="auto">
          <a:xfrm>
            <a:off x="6448926" y="188640"/>
            <a:ext cx="2422555" cy="1181735"/>
          </a:xfrm>
          <a:prstGeom prst="rect">
            <a:avLst/>
          </a:prstGeom>
          <a:noFill/>
          <a:ln>
            <a:noFill/>
          </a:ln>
        </p:spPr>
      </p:pic>
    </p:spTree>
    <p:extLst>
      <p:ext uri="{BB962C8B-B14F-4D97-AF65-F5344CB8AC3E}">
        <p14:creationId xmlns:p14="http://schemas.microsoft.com/office/powerpoint/2010/main" val="1308160396"/>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Words>
  <Application>Microsoft Office PowerPoint</Application>
  <PresentationFormat>Bildschirmpräsentation (4:3)</PresentationFormat>
  <Paragraphs>30</Paragraphs>
  <Slides>6</Slides>
  <Notes>0</Notes>
  <HiddenSlides>0</HiddenSlides>
  <MMClips>0</MMClips>
  <ScaleCrop>false</ScaleCrop>
  <HeadingPairs>
    <vt:vector size="4" baseType="variant">
      <vt:variant>
        <vt:lpstr>Design</vt:lpstr>
      </vt:variant>
      <vt:variant>
        <vt:i4>1</vt:i4>
      </vt:variant>
      <vt:variant>
        <vt:lpstr>Folientitel</vt:lpstr>
      </vt:variant>
      <vt:variant>
        <vt:i4>6</vt:i4>
      </vt:variant>
    </vt:vector>
  </HeadingPairs>
  <TitlesOfParts>
    <vt:vector size="7" baseType="lpstr">
      <vt:lpstr>Larissa</vt:lpstr>
      <vt:lpstr>Grundsatzaussprache: Aktueller Stand des Vorha- ben Eisenbahnüberführung Ernst-Reuter-Allee</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Grundsatzaussprache: Aktueller Stand des Vorha- ben Eisenbahnüberführung Ernst-Reuter-Allee</dc:title>
  <dc:creator>User</dc:creator>
  <cp:lastModifiedBy>User</cp:lastModifiedBy>
  <cp:revision>9</cp:revision>
  <cp:lastPrinted>2016-04-21T08:26:50Z</cp:lastPrinted>
  <dcterms:created xsi:type="dcterms:W3CDTF">2016-04-21T07:47:12Z</dcterms:created>
  <dcterms:modified xsi:type="dcterms:W3CDTF">2016-04-21T10:00:24Z</dcterms:modified>
</cp:coreProperties>
</file>